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6" r:id="rId7"/>
    <p:sldId id="267"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A101B3C-FCA4-411A-BA50-AE3910A7916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8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64504-ED0D-48AE-B96E-FBFC29491F05}"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01B3C-FCA4-411A-BA50-AE3910A7916C}" type="slidenum">
              <a:rPr lang="en-US" smtClean="0"/>
              <a:t>‹#›</a:t>
            </a:fld>
            <a:endParaRPr lang="en-US"/>
          </a:p>
        </p:txBody>
      </p:sp>
    </p:spTree>
    <p:extLst>
      <p:ext uri="{BB962C8B-B14F-4D97-AF65-F5344CB8AC3E}">
        <p14:creationId xmlns:p14="http://schemas.microsoft.com/office/powerpoint/2010/main" val="1047307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17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281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spTree>
    <p:extLst>
      <p:ext uri="{BB962C8B-B14F-4D97-AF65-F5344CB8AC3E}">
        <p14:creationId xmlns:p14="http://schemas.microsoft.com/office/powerpoint/2010/main" val="3919502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596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027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9202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260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spTree>
    <p:extLst>
      <p:ext uri="{BB962C8B-B14F-4D97-AF65-F5344CB8AC3E}">
        <p14:creationId xmlns:p14="http://schemas.microsoft.com/office/powerpoint/2010/main" val="33674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64504-ED0D-48AE-B96E-FBFC29491F05}"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01B3C-FCA4-411A-BA50-AE3910A7916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10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664504-ED0D-48AE-B96E-FBFC29491F05}"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01B3C-FCA4-411A-BA50-AE3910A7916C}" type="slidenum">
              <a:rPr lang="en-US" smtClean="0"/>
              <a:t>‹#›</a:t>
            </a:fld>
            <a:endParaRPr lang="en-US"/>
          </a:p>
        </p:txBody>
      </p:sp>
    </p:spTree>
    <p:extLst>
      <p:ext uri="{BB962C8B-B14F-4D97-AF65-F5344CB8AC3E}">
        <p14:creationId xmlns:p14="http://schemas.microsoft.com/office/powerpoint/2010/main" val="42185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664504-ED0D-48AE-B96E-FBFC29491F05}" type="datetimeFigureOut">
              <a:rPr lang="en-US" smtClean="0"/>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101B3C-FCA4-411A-BA50-AE3910A7916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419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664504-ED0D-48AE-B96E-FBFC29491F05}" type="datetimeFigureOut">
              <a:rPr lang="en-US" smtClean="0"/>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101B3C-FCA4-411A-BA50-AE3910A791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0021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64504-ED0D-48AE-B96E-FBFC29491F05}" type="datetimeFigureOut">
              <a:rPr lang="en-US" smtClean="0"/>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101B3C-FCA4-411A-BA50-AE3910A7916C}" type="slidenum">
              <a:rPr lang="en-US" smtClean="0"/>
              <a:t>‹#›</a:t>
            </a:fld>
            <a:endParaRPr lang="en-US"/>
          </a:p>
        </p:txBody>
      </p:sp>
    </p:spTree>
    <p:extLst>
      <p:ext uri="{BB962C8B-B14F-4D97-AF65-F5344CB8AC3E}">
        <p14:creationId xmlns:p14="http://schemas.microsoft.com/office/powerpoint/2010/main" val="726422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64504-ED0D-48AE-B96E-FBFC29491F05}"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01B3C-FCA4-411A-BA50-AE3910A7916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308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64504-ED0D-48AE-B96E-FBFC29491F05}"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01B3C-FCA4-411A-BA50-AE3910A7916C}" type="slidenum">
              <a:rPr lang="en-US" smtClean="0"/>
              <a:t>‹#›</a:t>
            </a:fld>
            <a:endParaRPr lang="en-US"/>
          </a:p>
        </p:txBody>
      </p:sp>
    </p:spTree>
    <p:extLst>
      <p:ext uri="{BB962C8B-B14F-4D97-AF65-F5344CB8AC3E}">
        <p14:creationId xmlns:p14="http://schemas.microsoft.com/office/powerpoint/2010/main" val="3283360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664504-ED0D-48AE-B96E-FBFC29491F05}" type="datetimeFigureOut">
              <a:rPr lang="en-US" smtClean="0"/>
              <a:t>5/17/2024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101B3C-FCA4-411A-BA50-AE3910A7916C}" type="slidenum">
              <a:rPr lang="en-US" smtClean="0"/>
              <a:t>‹#›</a:t>
            </a:fld>
            <a:endParaRPr lang="en-US"/>
          </a:p>
        </p:txBody>
      </p:sp>
    </p:spTree>
    <p:extLst>
      <p:ext uri="{BB962C8B-B14F-4D97-AF65-F5344CB8AC3E}">
        <p14:creationId xmlns:p14="http://schemas.microsoft.com/office/powerpoint/2010/main" val="2276577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BEE5-DEA4-4B6C-8CA0-AC663B461A72}"/>
              </a:ext>
            </a:extLst>
          </p:cNvPr>
          <p:cNvSpPr>
            <a:spLocks noGrp="1"/>
          </p:cNvSpPr>
          <p:nvPr>
            <p:ph type="ctrTitle"/>
          </p:nvPr>
        </p:nvSpPr>
        <p:spPr/>
        <p:txBody>
          <a:bodyPr/>
          <a:lstStyle/>
          <a:p>
            <a:r>
              <a:rPr lang="en-US" dirty="0"/>
              <a:t>Hotel Aggregator Analysis Using Power BI</a:t>
            </a:r>
          </a:p>
        </p:txBody>
      </p:sp>
      <p:sp>
        <p:nvSpPr>
          <p:cNvPr id="3" name="Subtitle 2">
            <a:extLst>
              <a:ext uri="{FF2B5EF4-FFF2-40B4-BE49-F238E27FC236}">
                <a16:creationId xmlns:a16="http://schemas.microsoft.com/office/drawing/2014/main" id="{D903016B-7DD1-4215-B9E4-314924E1085D}"/>
              </a:ext>
            </a:extLst>
          </p:cNvPr>
          <p:cNvSpPr>
            <a:spLocks noGrp="1"/>
          </p:cNvSpPr>
          <p:nvPr>
            <p:ph type="subTitle" idx="1"/>
          </p:nvPr>
        </p:nvSpPr>
        <p:spPr/>
        <p:txBody>
          <a:bodyPr>
            <a:normAutofit lnSpcReduction="10000"/>
          </a:bodyPr>
          <a:lstStyle/>
          <a:p>
            <a:r>
              <a:rPr lang="en-US" dirty="0" err="1"/>
              <a:t>Mentorness</a:t>
            </a:r>
            <a:r>
              <a:rPr lang="en-US" dirty="0"/>
              <a:t> Internship Program </a:t>
            </a:r>
          </a:p>
          <a:p>
            <a:r>
              <a:rPr lang="en-US" dirty="0"/>
              <a:t>Name: Shahid Ali</a:t>
            </a:r>
          </a:p>
          <a:p>
            <a:r>
              <a:rPr lang="en-US" dirty="0"/>
              <a:t>Batch: MIP-DA-07</a:t>
            </a:r>
          </a:p>
          <a:p>
            <a:endParaRPr lang="en-US" dirty="0"/>
          </a:p>
        </p:txBody>
      </p:sp>
    </p:spTree>
    <p:extLst>
      <p:ext uri="{BB962C8B-B14F-4D97-AF65-F5344CB8AC3E}">
        <p14:creationId xmlns:p14="http://schemas.microsoft.com/office/powerpoint/2010/main" val="132339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5C49-0122-4AFA-A6E2-F37F5C37A797}"/>
              </a:ext>
            </a:extLst>
          </p:cNvPr>
          <p:cNvSpPr>
            <a:spLocks noGrp="1"/>
          </p:cNvSpPr>
          <p:nvPr>
            <p:ph type="title"/>
          </p:nvPr>
        </p:nvSpPr>
        <p:spPr/>
        <p:txBody>
          <a:bodyPr/>
          <a:lstStyle/>
          <a:p>
            <a:pPr algn="l"/>
            <a:r>
              <a:rPr lang="en-US" dirty="0"/>
              <a:t>1. Project Overview</a:t>
            </a:r>
          </a:p>
        </p:txBody>
      </p:sp>
      <p:sp>
        <p:nvSpPr>
          <p:cNvPr id="3" name="Content Placeholder 2">
            <a:extLst>
              <a:ext uri="{FF2B5EF4-FFF2-40B4-BE49-F238E27FC236}">
                <a16:creationId xmlns:a16="http://schemas.microsoft.com/office/drawing/2014/main" id="{C89E92AC-A80C-4F1B-A162-8F13D9E05491}"/>
              </a:ext>
            </a:extLst>
          </p:cNvPr>
          <p:cNvSpPr>
            <a:spLocks noGrp="1"/>
          </p:cNvSpPr>
          <p:nvPr>
            <p:ph idx="1"/>
          </p:nvPr>
        </p:nvSpPr>
        <p:spPr/>
        <p:txBody>
          <a:bodyPr/>
          <a:lstStyle/>
          <a:p>
            <a:pPr algn="just"/>
            <a:r>
              <a:rPr lang="en-US" dirty="0"/>
              <a:t>This internship project aims to analyze a dataset of  hotel aggregator listings using Power BI. The dataset comprises various 	attributes related to listings, hosts, reviews, and availability. The 	objective is to create comprehensive visualizations and insights that shed light on trends, patterns, and factors influencing the performance of listings. Through Power BI, I explored key metrics such as pricing, availability, host characteristics, and review scores to derive actionable insights for improving the overall quality and competitiveness of the listings.</a:t>
            </a:r>
          </a:p>
        </p:txBody>
      </p:sp>
    </p:spTree>
    <p:extLst>
      <p:ext uri="{BB962C8B-B14F-4D97-AF65-F5344CB8AC3E}">
        <p14:creationId xmlns:p14="http://schemas.microsoft.com/office/powerpoint/2010/main" val="30034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01091-04F4-46BA-9963-EFCBE3492884}"/>
              </a:ext>
            </a:extLst>
          </p:cNvPr>
          <p:cNvSpPr>
            <a:spLocks noGrp="1"/>
          </p:cNvSpPr>
          <p:nvPr>
            <p:ph type="title"/>
          </p:nvPr>
        </p:nvSpPr>
        <p:spPr/>
        <p:txBody>
          <a:bodyPr/>
          <a:lstStyle/>
          <a:p>
            <a:pPr algn="l"/>
            <a:r>
              <a:rPr lang="en-US" dirty="0"/>
              <a:t>2. Dataset Description:</a:t>
            </a:r>
          </a:p>
        </p:txBody>
      </p:sp>
      <p:sp>
        <p:nvSpPr>
          <p:cNvPr id="4" name="Content Placeholder 3">
            <a:extLst>
              <a:ext uri="{FF2B5EF4-FFF2-40B4-BE49-F238E27FC236}">
                <a16:creationId xmlns:a16="http://schemas.microsoft.com/office/drawing/2014/main" id="{8A31E8C7-8184-42C6-89B6-B2CF634CA699}"/>
              </a:ext>
            </a:extLst>
          </p:cNvPr>
          <p:cNvSpPr>
            <a:spLocks noGrp="1"/>
          </p:cNvSpPr>
          <p:nvPr>
            <p:ph sz="half" idx="1"/>
          </p:nvPr>
        </p:nvSpPr>
        <p:spPr/>
        <p:txBody>
          <a:bodyPr>
            <a:normAutofit fontScale="85000" lnSpcReduction="20000"/>
          </a:bodyPr>
          <a:lstStyle/>
          <a:p>
            <a:r>
              <a:rPr lang="en-US" dirty="0"/>
              <a:t>id: Unique identifier for each listing.</a:t>
            </a:r>
          </a:p>
          <a:p>
            <a:r>
              <a:rPr lang="en-US" dirty="0" err="1"/>
              <a:t>listing_url</a:t>
            </a:r>
            <a:r>
              <a:rPr lang="en-US" dirty="0"/>
              <a:t>: URL of the listing on the hotel aggregator platform.</a:t>
            </a:r>
          </a:p>
          <a:p>
            <a:r>
              <a:rPr lang="en-US" dirty="0" err="1"/>
              <a:t>scrape_id</a:t>
            </a:r>
            <a:r>
              <a:rPr lang="en-US" dirty="0"/>
              <a:t>: Identifier for the data scraping event.</a:t>
            </a:r>
          </a:p>
          <a:p>
            <a:r>
              <a:rPr lang="en-US" dirty="0" err="1"/>
              <a:t>last_scraped</a:t>
            </a:r>
            <a:r>
              <a:rPr lang="en-US" dirty="0"/>
              <a:t>: Date of the last data scrape.</a:t>
            </a:r>
          </a:p>
          <a:p>
            <a:r>
              <a:rPr lang="en-US" dirty="0"/>
              <a:t>source: Source of the listing information.</a:t>
            </a:r>
          </a:p>
          <a:p>
            <a:r>
              <a:rPr lang="en-US" dirty="0"/>
              <a:t>name: Name of the listing.</a:t>
            </a:r>
          </a:p>
          <a:p>
            <a:r>
              <a:rPr lang="en-US" dirty="0"/>
              <a:t>description: Description of the listing.</a:t>
            </a:r>
          </a:p>
          <a:p>
            <a:endParaRPr lang="en-US" dirty="0"/>
          </a:p>
        </p:txBody>
      </p:sp>
      <p:sp>
        <p:nvSpPr>
          <p:cNvPr id="5" name="Content Placeholder 4">
            <a:extLst>
              <a:ext uri="{FF2B5EF4-FFF2-40B4-BE49-F238E27FC236}">
                <a16:creationId xmlns:a16="http://schemas.microsoft.com/office/drawing/2014/main" id="{800DF2B8-E4FD-41FA-BEFA-F16D2F5CFFFA}"/>
              </a:ext>
            </a:extLst>
          </p:cNvPr>
          <p:cNvSpPr>
            <a:spLocks noGrp="1"/>
          </p:cNvSpPr>
          <p:nvPr>
            <p:ph sz="half" idx="2"/>
          </p:nvPr>
        </p:nvSpPr>
        <p:spPr/>
        <p:txBody>
          <a:bodyPr>
            <a:normAutofit fontScale="85000" lnSpcReduction="20000"/>
          </a:bodyPr>
          <a:lstStyle/>
          <a:p>
            <a:r>
              <a:rPr lang="en-US" dirty="0" err="1"/>
              <a:t>neighborhood_overview</a:t>
            </a:r>
            <a:r>
              <a:rPr lang="en-US" dirty="0"/>
              <a:t>: Overview of the neighborhood where the listing is located.</a:t>
            </a:r>
          </a:p>
          <a:p>
            <a:r>
              <a:rPr lang="en-US" dirty="0" err="1"/>
              <a:t>picture_url</a:t>
            </a:r>
            <a:r>
              <a:rPr lang="en-US" dirty="0"/>
              <a:t>: URL of the listing's picture.</a:t>
            </a:r>
          </a:p>
          <a:p>
            <a:r>
              <a:rPr lang="en-US" dirty="0" err="1"/>
              <a:t>host_id</a:t>
            </a:r>
            <a:r>
              <a:rPr lang="en-US" dirty="0"/>
              <a:t>: Unique identifier for the host.</a:t>
            </a:r>
          </a:p>
          <a:p>
            <a:r>
              <a:rPr lang="en-US" dirty="0"/>
              <a:t>... (and many more columns capturing details about hosts, location, property type, room details, amenities, pricing, availability, reviews, and other relevant information)</a:t>
            </a:r>
          </a:p>
          <a:p>
            <a:endParaRPr lang="en-US" dirty="0"/>
          </a:p>
        </p:txBody>
      </p:sp>
    </p:spTree>
    <p:extLst>
      <p:ext uri="{BB962C8B-B14F-4D97-AF65-F5344CB8AC3E}">
        <p14:creationId xmlns:p14="http://schemas.microsoft.com/office/powerpoint/2010/main" val="243026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93FB9-682A-44BC-850B-1CBE0D2BF8EB}"/>
              </a:ext>
            </a:extLst>
          </p:cNvPr>
          <p:cNvSpPr>
            <a:spLocks noGrp="1"/>
          </p:cNvSpPr>
          <p:nvPr>
            <p:ph type="title"/>
          </p:nvPr>
        </p:nvSpPr>
        <p:spPr/>
        <p:txBody>
          <a:bodyPr>
            <a:normAutofit fontScale="90000"/>
          </a:bodyPr>
          <a:lstStyle/>
          <a:p>
            <a:pPr algn="l"/>
            <a:br>
              <a:rPr lang="en-US" sz="4900" dirty="0"/>
            </a:br>
            <a:r>
              <a:rPr lang="en-US" sz="4900" dirty="0"/>
              <a:t>3. Project Objectives</a:t>
            </a:r>
            <a:br>
              <a:rPr lang="en-US" dirty="0"/>
            </a:br>
            <a:endParaRPr lang="en-US" dirty="0"/>
          </a:p>
        </p:txBody>
      </p:sp>
      <p:sp>
        <p:nvSpPr>
          <p:cNvPr id="6" name="Content Placeholder 5">
            <a:extLst>
              <a:ext uri="{FF2B5EF4-FFF2-40B4-BE49-F238E27FC236}">
                <a16:creationId xmlns:a16="http://schemas.microsoft.com/office/drawing/2014/main" id="{4152AC9D-3B1F-4D5A-868F-FFE7AB02824B}"/>
              </a:ext>
            </a:extLst>
          </p:cNvPr>
          <p:cNvSpPr>
            <a:spLocks noGrp="1"/>
          </p:cNvSpPr>
          <p:nvPr>
            <p:ph idx="1"/>
          </p:nvPr>
        </p:nvSpPr>
        <p:spPr/>
        <p:txBody>
          <a:bodyPr>
            <a:normAutofit/>
          </a:bodyPr>
          <a:lstStyle/>
          <a:p>
            <a:pPr>
              <a:buFont typeface="Wingdings" panose="05000000000000000000" pitchFamily="2" charset="2"/>
              <a:buChar char="q"/>
            </a:pPr>
            <a:r>
              <a:rPr lang="en-US" sz="3200" spc="-20" dirty="0">
                <a:solidFill>
                  <a:schemeClr val="tx1"/>
                </a:solidFill>
                <a:latin typeface="Tahoma"/>
                <a:cs typeface="Tahoma"/>
              </a:rPr>
              <a:t>Ge</a:t>
            </a:r>
            <a:r>
              <a:rPr lang="en-US" sz="3200" cap="small" spc="-20" dirty="0">
                <a:solidFill>
                  <a:schemeClr val="tx1"/>
                </a:solidFill>
                <a:latin typeface="Tahoma"/>
                <a:cs typeface="Tahoma"/>
              </a:rPr>
              <a:t>o</a:t>
            </a:r>
            <a:r>
              <a:rPr lang="en-US" sz="3200" spc="-20" dirty="0">
                <a:solidFill>
                  <a:schemeClr val="tx1"/>
                </a:solidFill>
                <a:latin typeface="Tahoma"/>
                <a:cs typeface="Tahoma"/>
              </a:rPr>
              <a:t>graphical </a:t>
            </a:r>
            <a:r>
              <a:rPr lang="en-US" sz="3200" spc="-10" dirty="0">
                <a:solidFill>
                  <a:schemeClr val="tx1"/>
                </a:solidFill>
                <a:latin typeface="Tahoma"/>
                <a:cs typeface="Tahoma"/>
              </a:rPr>
              <a:t>Insights</a:t>
            </a:r>
            <a:endParaRPr lang="en-US" sz="3200" dirty="0">
              <a:solidFill>
                <a:schemeClr val="tx1"/>
              </a:solidFill>
              <a:latin typeface="Tahoma"/>
              <a:cs typeface="Tahoma"/>
            </a:endParaRPr>
          </a:p>
          <a:p>
            <a:pPr>
              <a:buFont typeface="Wingdings" panose="05000000000000000000" pitchFamily="2" charset="2"/>
              <a:buChar char="q"/>
            </a:pPr>
            <a:r>
              <a:rPr lang="en-US" sz="3200" spc="-10" dirty="0">
                <a:solidFill>
                  <a:schemeClr val="tx1"/>
                </a:solidFill>
                <a:latin typeface="Tahoma"/>
                <a:cs typeface="Tahoma"/>
              </a:rPr>
              <a:t>Pricing</a:t>
            </a:r>
            <a:r>
              <a:rPr lang="en-US" sz="3200" spc="5" dirty="0">
                <a:solidFill>
                  <a:schemeClr val="tx1"/>
                </a:solidFill>
                <a:latin typeface="Tahoma"/>
                <a:cs typeface="Tahoma"/>
              </a:rPr>
              <a:t> </a:t>
            </a:r>
            <a:r>
              <a:rPr lang="en-US" sz="3200" dirty="0">
                <a:solidFill>
                  <a:schemeClr val="tx1"/>
                </a:solidFill>
                <a:latin typeface="Tahoma"/>
                <a:cs typeface="Tahoma"/>
              </a:rPr>
              <a:t>and</a:t>
            </a:r>
            <a:r>
              <a:rPr lang="en-US" sz="3200" spc="-55" dirty="0">
                <a:solidFill>
                  <a:schemeClr val="tx1"/>
                </a:solidFill>
                <a:latin typeface="Tahoma"/>
                <a:cs typeface="Tahoma"/>
              </a:rPr>
              <a:t> </a:t>
            </a:r>
            <a:r>
              <a:rPr lang="en-US" sz="3200" spc="-10" dirty="0">
                <a:solidFill>
                  <a:schemeClr val="tx1"/>
                </a:solidFill>
                <a:latin typeface="Tahoma"/>
                <a:cs typeface="Tahoma"/>
              </a:rPr>
              <a:t>Availability Analysis</a:t>
            </a:r>
            <a:endParaRPr lang="en-US" sz="3200" dirty="0">
              <a:solidFill>
                <a:schemeClr val="tx1"/>
              </a:solidFill>
              <a:latin typeface="Tahoma"/>
              <a:cs typeface="Tahoma"/>
            </a:endParaRPr>
          </a:p>
          <a:p>
            <a:pPr>
              <a:buFont typeface="Wingdings" panose="05000000000000000000" pitchFamily="2" charset="2"/>
              <a:buChar char="q"/>
            </a:pPr>
            <a:r>
              <a:rPr lang="en-US" sz="3200" dirty="0">
                <a:solidFill>
                  <a:schemeClr val="tx1"/>
                </a:solidFill>
                <a:latin typeface="Tahoma"/>
                <a:cs typeface="Tahoma"/>
              </a:rPr>
              <a:t>H</a:t>
            </a:r>
            <a:r>
              <a:rPr lang="en-US" sz="3200" cap="small" dirty="0">
                <a:solidFill>
                  <a:schemeClr val="tx1"/>
                </a:solidFill>
                <a:latin typeface="Tahoma"/>
                <a:cs typeface="Tahoma"/>
              </a:rPr>
              <a:t>o</a:t>
            </a:r>
            <a:r>
              <a:rPr lang="en-US" sz="3200" dirty="0">
                <a:solidFill>
                  <a:schemeClr val="tx1"/>
                </a:solidFill>
                <a:latin typeface="Tahoma"/>
                <a:cs typeface="Tahoma"/>
              </a:rPr>
              <a:t>st</a:t>
            </a:r>
            <a:r>
              <a:rPr lang="en-US" sz="3200" spc="-55" dirty="0">
                <a:solidFill>
                  <a:schemeClr val="tx1"/>
                </a:solidFill>
                <a:latin typeface="Tahoma"/>
                <a:cs typeface="Tahoma"/>
              </a:rPr>
              <a:t> </a:t>
            </a:r>
            <a:r>
              <a:rPr lang="en-US" sz="3200" spc="-45" dirty="0">
                <a:solidFill>
                  <a:schemeClr val="tx1"/>
                </a:solidFill>
                <a:latin typeface="Tahoma"/>
                <a:cs typeface="Tahoma"/>
              </a:rPr>
              <a:t>Perf</a:t>
            </a:r>
            <a:r>
              <a:rPr lang="en-US" sz="3200" cap="small" spc="-45" dirty="0">
                <a:solidFill>
                  <a:schemeClr val="tx1"/>
                </a:solidFill>
                <a:latin typeface="Tahoma"/>
                <a:cs typeface="Tahoma"/>
              </a:rPr>
              <a:t>o</a:t>
            </a:r>
            <a:r>
              <a:rPr lang="en-US" sz="3200" spc="-45" dirty="0">
                <a:solidFill>
                  <a:schemeClr val="tx1"/>
                </a:solidFill>
                <a:latin typeface="Tahoma"/>
                <a:cs typeface="Tahoma"/>
              </a:rPr>
              <a:t>rmance</a:t>
            </a:r>
            <a:endParaRPr lang="en-US" sz="3200" dirty="0">
              <a:solidFill>
                <a:schemeClr val="tx1"/>
              </a:solidFill>
              <a:latin typeface="Tahoma"/>
              <a:cs typeface="Tahoma"/>
            </a:endParaRPr>
          </a:p>
          <a:p>
            <a:pPr marL="69850" indent="-342900">
              <a:lnSpc>
                <a:spcPct val="100000"/>
              </a:lnSpc>
              <a:spcBef>
                <a:spcPts val="135"/>
              </a:spcBef>
              <a:buFont typeface="Wingdings" panose="05000000000000000000" pitchFamily="2" charset="2"/>
              <a:buChar char="q"/>
            </a:pPr>
            <a:r>
              <a:rPr lang="en-US" sz="3200" spc="-40" dirty="0">
                <a:solidFill>
                  <a:schemeClr val="tx1"/>
                </a:solidFill>
                <a:latin typeface="Tahoma"/>
                <a:cs typeface="Tahoma"/>
              </a:rPr>
              <a:t>Review</a:t>
            </a:r>
            <a:r>
              <a:rPr lang="en-US" sz="3200" spc="-75" dirty="0">
                <a:solidFill>
                  <a:schemeClr val="tx1"/>
                </a:solidFill>
                <a:latin typeface="Tahoma"/>
                <a:cs typeface="Tahoma"/>
              </a:rPr>
              <a:t> </a:t>
            </a:r>
            <a:r>
              <a:rPr lang="en-US" sz="3200" spc="-20" dirty="0">
                <a:solidFill>
                  <a:schemeClr val="tx1"/>
                </a:solidFill>
                <a:latin typeface="Tahoma"/>
                <a:cs typeface="Tahoma"/>
              </a:rPr>
              <a:t>Sc</a:t>
            </a:r>
            <a:r>
              <a:rPr lang="en-US" sz="3200" cap="small" spc="-20" dirty="0">
                <a:solidFill>
                  <a:schemeClr val="tx1"/>
                </a:solidFill>
                <a:latin typeface="Tahoma"/>
                <a:cs typeface="Tahoma"/>
              </a:rPr>
              <a:t>o</a:t>
            </a:r>
            <a:r>
              <a:rPr lang="en-US" sz="3200" spc="-20" dirty="0">
                <a:solidFill>
                  <a:schemeClr val="tx1"/>
                </a:solidFill>
                <a:latin typeface="Tahoma"/>
                <a:cs typeface="Tahoma"/>
              </a:rPr>
              <a:t>res</a:t>
            </a:r>
            <a:r>
              <a:rPr lang="en-US" sz="3200" spc="-50" dirty="0">
                <a:solidFill>
                  <a:schemeClr val="tx1"/>
                </a:solidFill>
                <a:latin typeface="Tahoma"/>
                <a:cs typeface="Tahoma"/>
              </a:rPr>
              <a:t> </a:t>
            </a:r>
            <a:r>
              <a:rPr lang="en-US" sz="3200" spc="-75" dirty="0">
                <a:solidFill>
                  <a:schemeClr val="tx1"/>
                </a:solidFill>
                <a:latin typeface="Tahoma"/>
                <a:cs typeface="Tahoma"/>
              </a:rPr>
              <a:t>and </a:t>
            </a:r>
            <a:r>
              <a:rPr lang="en-US" sz="3200" dirty="0">
                <a:solidFill>
                  <a:schemeClr val="tx1"/>
                </a:solidFill>
                <a:latin typeface="Tahoma"/>
                <a:cs typeface="Tahoma"/>
              </a:rPr>
              <a:t>Guest</a:t>
            </a:r>
            <a:r>
              <a:rPr lang="en-US" sz="3200" spc="-35" dirty="0">
                <a:solidFill>
                  <a:schemeClr val="tx1"/>
                </a:solidFill>
                <a:latin typeface="Tahoma"/>
                <a:cs typeface="Tahoma"/>
              </a:rPr>
              <a:t> </a:t>
            </a:r>
            <a:r>
              <a:rPr lang="en-US" sz="3200" spc="-30" dirty="0">
                <a:solidFill>
                  <a:schemeClr val="tx1"/>
                </a:solidFill>
                <a:latin typeface="Tahoma"/>
                <a:cs typeface="Tahoma"/>
              </a:rPr>
              <a:t>Satisfacti</a:t>
            </a:r>
            <a:r>
              <a:rPr lang="en-US" sz="3200" cap="small" spc="-30" dirty="0">
                <a:solidFill>
                  <a:schemeClr val="tx1"/>
                </a:solidFill>
                <a:latin typeface="Tahoma"/>
                <a:cs typeface="Tahoma"/>
              </a:rPr>
              <a:t>o</a:t>
            </a:r>
            <a:r>
              <a:rPr lang="en-US" sz="3200" spc="-30" dirty="0">
                <a:solidFill>
                  <a:schemeClr val="tx1"/>
                </a:solidFill>
                <a:latin typeface="Tahoma"/>
                <a:cs typeface="Tahoma"/>
              </a:rPr>
              <a:t>n</a:t>
            </a:r>
          </a:p>
          <a:p>
            <a:pPr marL="87630" indent="-342900">
              <a:lnSpc>
                <a:spcPct val="100000"/>
              </a:lnSpc>
              <a:spcBef>
                <a:spcPts val="90"/>
              </a:spcBef>
              <a:buFont typeface="Wingdings" panose="05000000000000000000" pitchFamily="2" charset="2"/>
              <a:buChar char="q"/>
            </a:pPr>
            <a:r>
              <a:rPr lang="en-US" sz="3200" dirty="0">
                <a:solidFill>
                  <a:schemeClr val="tx1"/>
                </a:solidFill>
                <a:latin typeface="Tahoma"/>
                <a:cs typeface="Tahoma"/>
              </a:rPr>
              <a:t>Pr</a:t>
            </a:r>
            <a:r>
              <a:rPr lang="en-US" sz="3200" cap="small" dirty="0">
                <a:solidFill>
                  <a:schemeClr val="tx1"/>
                </a:solidFill>
                <a:latin typeface="Tahoma"/>
                <a:cs typeface="Tahoma"/>
              </a:rPr>
              <a:t>o</a:t>
            </a:r>
            <a:r>
              <a:rPr lang="en-US" sz="3200" dirty="0">
                <a:solidFill>
                  <a:schemeClr val="tx1"/>
                </a:solidFill>
                <a:latin typeface="Tahoma"/>
                <a:cs typeface="Tahoma"/>
              </a:rPr>
              <a:t>perty</a:t>
            </a:r>
            <a:r>
              <a:rPr lang="en-US" sz="3200" spc="120" dirty="0">
                <a:solidFill>
                  <a:schemeClr val="tx1"/>
                </a:solidFill>
                <a:latin typeface="Tahoma"/>
                <a:cs typeface="Tahoma"/>
              </a:rPr>
              <a:t> </a:t>
            </a:r>
            <a:r>
              <a:rPr lang="en-US" sz="3200" dirty="0">
                <a:solidFill>
                  <a:schemeClr val="tx1"/>
                </a:solidFill>
                <a:latin typeface="Tahoma"/>
                <a:cs typeface="Tahoma"/>
              </a:rPr>
              <a:t>Type and</a:t>
            </a:r>
            <a:r>
              <a:rPr lang="en-US" sz="3200" spc="-114" dirty="0">
                <a:solidFill>
                  <a:schemeClr val="tx1"/>
                </a:solidFill>
                <a:latin typeface="Tahoma"/>
                <a:cs typeface="Tahoma"/>
              </a:rPr>
              <a:t> </a:t>
            </a:r>
            <a:r>
              <a:rPr lang="en-US" sz="3200" spc="-90" dirty="0">
                <a:solidFill>
                  <a:schemeClr val="tx1"/>
                </a:solidFill>
                <a:latin typeface="Tahoma"/>
                <a:cs typeface="Tahoma"/>
              </a:rPr>
              <a:t>R</a:t>
            </a:r>
            <a:r>
              <a:rPr lang="en-US" sz="3200" cap="small" spc="-90" dirty="0">
                <a:solidFill>
                  <a:schemeClr val="tx1"/>
                </a:solidFill>
                <a:latin typeface="Tahoma"/>
                <a:cs typeface="Tahoma"/>
              </a:rPr>
              <a:t>oo</a:t>
            </a:r>
            <a:r>
              <a:rPr lang="en-US" sz="3200" spc="-90" dirty="0">
                <a:solidFill>
                  <a:schemeClr val="tx1"/>
                </a:solidFill>
                <a:latin typeface="Tahoma"/>
                <a:cs typeface="Tahoma"/>
              </a:rPr>
              <a:t>m </a:t>
            </a:r>
            <a:r>
              <a:rPr lang="en-US" sz="3200" spc="-10" dirty="0">
                <a:solidFill>
                  <a:schemeClr val="tx1"/>
                </a:solidFill>
                <a:latin typeface="Tahoma"/>
                <a:cs typeface="Tahoma"/>
              </a:rPr>
              <a:t>Analysis</a:t>
            </a:r>
            <a:endParaRPr lang="en-US" sz="3200" dirty="0">
              <a:solidFill>
                <a:schemeClr val="tx1"/>
              </a:solidFill>
              <a:latin typeface="Tahoma"/>
              <a:cs typeface="Tahoma"/>
            </a:endParaRPr>
          </a:p>
          <a:p>
            <a:pPr marL="0" indent="0">
              <a:buNone/>
            </a:pPr>
            <a:endParaRPr lang="en-US" dirty="0"/>
          </a:p>
        </p:txBody>
      </p:sp>
    </p:spTree>
    <p:extLst>
      <p:ext uri="{BB962C8B-B14F-4D97-AF65-F5344CB8AC3E}">
        <p14:creationId xmlns:p14="http://schemas.microsoft.com/office/powerpoint/2010/main" val="64914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2024-05-17 100833">
            <a:hlinkClick r:id="" action="ppaction://media"/>
            <a:extLst>
              <a:ext uri="{FF2B5EF4-FFF2-40B4-BE49-F238E27FC236}">
                <a16:creationId xmlns:a16="http://schemas.microsoft.com/office/drawing/2014/main" id="{A6CB526D-3D90-450D-99A8-8101A0499F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1647" y="735106"/>
            <a:ext cx="10281491" cy="5316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5C49-0122-4AFA-A6E2-F37F5C37A797}"/>
              </a:ext>
            </a:extLst>
          </p:cNvPr>
          <p:cNvSpPr>
            <a:spLocks noGrp="1"/>
          </p:cNvSpPr>
          <p:nvPr>
            <p:ph type="title"/>
          </p:nvPr>
        </p:nvSpPr>
        <p:spPr/>
        <p:txBody>
          <a:bodyPr/>
          <a:lstStyle/>
          <a:p>
            <a:pPr algn="l"/>
            <a:r>
              <a:rPr lang="en-US" spc="-25" dirty="0"/>
              <a:t>4.</a:t>
            </a:r>
            <a:r>
              <a:rPr lang="en-US" spc="-285" dirty="0"/>
              <a:t> </a:t>
            </a:r>
            <a:r>
              <a:rPr lang="en-US" spc="-20" dirty="0"/>
              <a:t>Conclusions</a:t>
            </a:r>
            <a:endParaRPr lang="en-US" dirty="0"/>
          </a:p>
        </p:txBody>
      </p:sp>
      <p:sp>
        <p:nvSpPr>
          <p:cNvPr id="3" name="Content Placeholder 2">
            <a:extLst>
              <a:ext uri="{FF2B5EF4-FFF2-40B4-BE49-F238E27FC236}">
                <a16:creationId xmlns:a16="http://schemas.microsoft.com/office/drawing/2014/main" id="{C89E92AC-A80C-4F1B-A162-8F13D9E05491}"/>
              </a:ext>
            </a:extLst>
          </p:cNvPr>
          <p:cNvSpPr>
            <a:spLocks noGrp="1"/>
          </p:cNvSpPr>
          <p:nvPr>
            <p:ph idx="1"/>
          </p:nvPr>
        </p:nvSpPr>
        <p:spPr/>
        <p:txBody>
          <a:bodyPr/>
          <a:lstStyle/>
          <a:p>
            <a:pPr marL="12700" indent="0" algn="just">
              <a:lnSpc>
                <a:spcPct val="100000"/>
              </a:lnSpc>
              <a:spcBef>
                <a:spcPts val="840"/>
              </a:spcBef>
              <a:buClr>
                <a:srgbClr val="B05E28"/>
              </a:buClr>
              <a:buSzPct val="115000"/>
              <a:buNone/>
              <a:tabLst>
                <a:tab pos="350520" algn="l"/>
              </a:tabLst>
            </a:pPr>
            <a:r>
              <a:rPr lang="en-US" spc="-100" dirty="0"/>
              <a:t>Melbourne,</a:t>
            </a:r>
            <a:r>
              <a:rPr lang="en-US" spc="-385" dirty="0"/>
              <a:t> </a:t>
            </a:r>
            <a:r>
              <a:rPr lang="en-US" spc="-80" dirty="0"/>
              <a:t>Australia</a:t>
            </a:r>
            <a:r>
              <a:rPr lang="en-US" spc="-215" dirty="0"/>
              <a:t> </a:t>
            </a:r>
            <a:r>
              <a:rPr lang="en-US" spc="-95" dirty="0"/>
              <a:t>boasts</a:t>
            </a:r>
            <a:r>
              <a:rPr lang="en-US" spc="-270" dirty="0"/>
              <a:t> </a:t>
            </a:r>
            <a:r>
              <a:rPr lang="en-US" spc="-105" dirty="0"/>
              <a:t>the</a:t>
            </a:r>
            <a:r>
              <a:rPr lang="en-US" spc="-220" dirty="0"/>
              <a:t> </a:t>
            </a:r>
            <a:r>
              <a:rPr lang="en-US" spc="-110" dirty="0"/>
              <a:t>highest</a:t>
            </a:r>
            <a:r>
              <a:rPr lang="en-US" spc="-245" dirty="0"/>
              <a:t> </a:t>
            </a:r>
            <a:r>
              <a:rPr lang="en-US" spc="-125" dirty="0"/>
              <a:t>number</a:t>
            </a:r>
            <a:r>
              <a:rPr lang="en-US" spc="-265" dirty="0"/>
              <a:t> </a:t>
            </a:r>
            <a:r>
              <a:rPr lang="en-US" spc="-55" dirty="0"/>
              <a:t>of</a:t>
            </a:r>
            <a:r>
              <a:rPr lang="en-US" spc="-254" dirty="0"/>
              <a:t> </a:t>
            </a:r>
            <a:r>
              <a:rPr lang="en-US" spc="-10" dirty="0"/>
              <a:t>listings. </a:t>
            </a:r>
            <a:r>
              <a:rPr lang="en-US" dirty="0"/>
              <a:t>Guest</a:t>
            </a:r>
            <a:r>
              <a:rPr lang="en-US" spc="-100" dirty="0"/>
              <a:t>  </a:t>
            </a:r>
            <a:r>
              <a:rPr lang="en-US" dirty="0"/>
              <a:t>satisfaction</a:t>
            </a:r>
            <a:r>
              <a:rPr lang="en-US" spc="-85" dirty="0"/>
              <a:t>  </a:t>
            </a:r>
            <a:r>
              <a:rPr lang="en-US" dirty="0"/>
              <a:t>is</a:t>
            </a:r>
            <a:r>
              <a:rPr lang="en-US" spc="-80" dirty="0"/>
              <a:t>  </a:t>
            </a:r>
            <a:r>
              <a:rPr lang="en-US" dirty="0"/>
              <a:t>influenced</a:t>
            </a:r>
            <a:r>
              <a:rPr lang="en-US" spc="-85" dirty="0"/>
              <a:t>  </a:t>
            </a:r>
            <a:r>
              <a:rPr lang="en-US" dirty="0"/>
              <a:t>by</a:t>
            </a:r>
            <a:r>
              <a:rPr lang="en-US" spc="-90" dirty="0"/>
              <a:t>  </a:t>
            </a:r>
            <a:r>
              <a:rPr lang="en-US" dirty="0"/>
              <a:t>several</a:t>
            </a:r>
            <a:r>
              <a:rPr lang="en-US" spc="-90" dirty="0"/>
              <a:t>  </a:t>
            </a:r>
            <a:r>
              <a:rPr lang="en-US" dirty="0"/>
              <a:t>factors,</a:t>
            </a:r>
            <a:r>
              <a:rPr lang="en-US" spc="-90" dirty="0"/>
              <a:t> </a:t>
            </a:r>
            <a:r>
              <a:rPr lang="en-US" spc="-60" dirty="0"/>
              <a:t>including  </a:t>
            </a:r>
            <a:r>
              <a:rPr lang="en-US" spc="-120" dirty="0"/>
              <a:t>cleanliness,</a:t>
            </a:r>
            <a:r>
              <a:rPr lang="en-US" spc="-285" dirty="0"/>
              <a:t>  </a:t>
            </a:r>
            <a:r>
              <a:rPr lang="en-US" spc="-145" dirty="0"/>
              <a:t>amenities,</a:t>
            </a:r>
            <a:r>
              <a:rPr lang="en-US" spc="-190" dirty="0"/>
              <a:t>  </a:t>
            </a:r>
            <a:r>
              <a:rPr lang="en-US" spc="-125" dirty="0"/>
              <a:t>communication,</a:t>
            </a:r>
            <a:r>
              <a:rPr lang="en-US" spc="-254" dirty="0"/>
              <a:t> </a:t>
            </a:r>
            <a:r>
              <a:rPr lang="en-US" spc="-90" dirty="0"/>
              <a:t>and</a:t>
            </a:r>
            <a:r>
              <a:rPr lang="en-US" spc="-215" dirty="0"/>
              <a:t> </a:t>
            </a:r>
            <a:r>
              <a:rPr lang="en-US" spc="-105" dirty="0"/>
              <a:t>the</a:t>
            </a:r>
            <a:r>
              <a:rPr lang="en-US" spc="-190" dirty="0"/>
              <a:t> </a:t>
            </a:r>
            <a:r>
              <a:rPr lang="en-US" spc="-90" dirty="0"/>
              <a:t>overall</a:t>
            </a:r>
            <a:r>
              <a:rPr lang="en-US" spc="-225" dirty="0"/>
              <a:t> </a:t>
            </a:r>
            <a:r>
              <a:rPr lang="en-US" spc="-40" dirty="0"/>
              <a:t>experience. </a:t>
            </a:r>
            <a:r>
              <a:rPr lang="en-US" spc="-80" dirty="0"/>
              <a:t>There</a:t>
            </a:r>
            <a:r>
              <a:rPr lang="en-US" spc="-35" dirty="0"/>
              <a:t> </a:t>
            </a:r>
            <a:r>
              <a:rPr lang="en-US" spc="-114" dirty="0"/>
              <a:t>exists</a:t>
            </a:r>
            <a:r>
              <a:rPr lang="en-US" spc="-60" dirty="0"/>
              <a:t> </a:t>
            </a:r>
            <a:r>
              <a:rPr lang="en-US" dirty="0"/>
              <a:t>a</a:t>
            </a:r>
            <a:r>
              <a:rPr lang="en-US" spc="-40" dirty="0"/>
              <a:t> </a:t>
            </a:r>
            <a:r>
              <a:rPr lang="en-US" spc="-75" dirty="0"/>
              <a:t>strong</a:t>
            </a:r>
            <a:r>
              <a:rPr lang="en-US" spc="-40" dirty="0"/>
              <a:t> </a:t>
            </a:r>
            <a:r>
              <a:rPr lang="en-US" spc="-45" dirty="0"/>
              <a:t>and</a:t>
            </a:r>
            <a:r>
              <a:rPr lang="en-US" spc="-100" dirty="0"/>
              <a:t> </a:t>
            </a:r>
            <a:r>
              <a:rPr lang="en-US" spc="-95" dirty="0"/>
              <a:t>evident</a:t>
            </a:r>
            <a:r>
              <a:rPr lang="en-US" spc="-50" dirty="0"/>
              <a:t> </a:t>
            </a:r>
            <a:r>
              <a:rPr lang="en-US" spc="-75" dirty="0"/>
              <a:t>proportional</a:t>
            </a:r>
            <a:r>
              <a:rPr lang="en-US" spc="-60" dirty="0"/>
              <a:t> </a:t>
            </a:r>
            <a:r>
              <a:rPr lang="en-US" spc="-85" dirty="0"/>
              <a:t>relationship</a:t>
            </a:r>
            <a:r>
              <a:rPr lang="en-US" spc="-35" dirty="0"/>
              <a:t> </a:t>
            </a:r>
            <a:r>
              <a:rPr lang="en-US" spc="-50" dirty="0"/>
              <a:t>between </a:t>
            </a:r>
            <a:r>
              <a:rPr lang="en-US" dirty="0"/>
              <a:t>the</a:t>
            </a:r>
            <a:r>
              <a:rPr lang="en-US" spc="55" dirty="0"/>
              <a:t> </a:t>
            </a:r>
            <a:r>
              <a:rPr lang="en-US" dirty="0"/>
              <a:t>total</a:t>
            </a:r>
            <a:r>
              <a:rPr lang="en-US" spc="95" dirty="0"/>
              <a:t> </a:t>
            </a:r>
            <a:r>
              <a:rPr lang="en-US" dirty="0"/>
              <a:t>count</a:t>
            </a:r>
            <a:r>
              <a:rPr lang="en-US" spc="45" dirty="0"/>
              <a:t> </a:t>
            </a:r>
            <a:r>
              <a:rPr lang="en-US" dirty="0"/>
              <a:t>of</a:t>
            </a:r>
            <a:r>
              <a:rPr lang="en-US" spc="45" dirty="0"/>
              <a:t> </a:t>
            </a:r>
            <a:r>
              <a:rPr lang="en-US" spc="-25" dirty="0"/>
              <a:t>reviews</a:t>
            </a:r>
            <a:r>
              <a:rPr lang="en-US" spc="85" dirty="0"/>
              <a:t> </a:t>
            </a:r>
            <a:r>
              <a:rPr lang="en-US" dirty="0"/>
              <a:t>and</a:t>
            </a:r>
            <a:r>
              <a:rPr lang="en-US" spc="50" dirty="0"/>
              <a:t> </a:t>
            </a:r>
            <a:r>
              <a:rPr lang="en-US" dirty="0"/>
              <a:t>the</a:t>
            </a:r>
            <a:r>
              <a:rPr lang="en-US" spc="114" dirty="0"/>
              <a:t> </a:t>
            </a:r>
            <a:r>
              <a:rPr lang="en-US" dirty="0"/>
              <a:t>total</a:t>
            </a:r>
            <a:r>
              <a:rPr lang="en-US" spc="45" dirty="0"/>
              <a:t> </a:t>
            </a:r>
            <a:r>
              <a:rPr lang="en-US" spc="-25" dirty="0"/>
              <a:t>number</a:t>
            </a:r>
            <a:r>
              <a:rPr lang="en-US" spc="85" dirty="0"/>
              <a:t> </a:t>
            </a:r>
            <a:r>
              <a:rPr lang="en-US" dirty="0"/>
              <a:t>of</a:t>
            </a:r>
            <a:r>
              <a:rPr lang="en-US" spc="90" dirty="0"/>
              <a:t> </a:t>
            </a:r>
            <a:r>
              <a:rPr lang="en-US" spc="-85" dirty="0"/>
              <a:t>listings.</a:t>
            </a:r>
            <a:r>
              <a:rPr lang="en-US" spc="65" dirty="0"/>
              <a:t> </a:t>
            </a:r>
            <a:r>
              <a:rPr lang="en-US" spc="-20" dirty="0"/>
              <a:t>This </a:t>
            </a:r>
            <a:r>
              <a:rPr lang="en-US" spc="-100" dirty="0"/>
              <a:t>correlation </a:t>
            </a:r>
            <a:r>
              <a:rPr lang="en-US" spc="-150" dirty="0"/>
              <a:t>provides</a:t>
            </a:r>
            <a:r>
              <a:rPr lang="en-US" spc="-25" dirty="0"/>
              <a:t> </a:t>
            </a:r>
            <a:r>
              <a:rPr lang="en-US" spc="-140" dirty="0"/>
              <a:t>hosts</a:t>
            </a:r>
            <a:r>
              <a:rPr lang="en-US" spc="30" dirty="0"/>
              <a:t> </a:t>
            </a:r>
            <a:r>
              <a:rPr lang="en-US" spc="-110" dirty="0"/>
              <a:t>with</a:t>
            </a:r>
            <a:r>
              <a:rPr lang="en-US" dirty="0"/>
              <a:t> </a:t>
            </a:r>
            <a:r>
              <a:rPr lang="en-US" spc="-145" dirty="0"/>
              <a:t>more</a:t>
            </a:r>
            <a:r>
              <a:rPr lang="en-US" spc="5" dirty="0"/>
              <a:t> </a:t>
            </a:r>
            <a:r>
              <a:rPr lang="en-US" spc="-125" dirty="0"/>
              <a:t>opportunities</a:t>
            </a:r>
            <a:r>
              <a:rPr lang="en-US" spc="55" dirty="0"/>
              <a:t> </a:t>
            </a:r>
            <a:r>
              <a:rPr lang="en-US" spc="-150" dirty="0"/>
              <a:t>for</a:t>
            </a:r>
            <a:r>
              <a:rPr lang="en-US" spc="-25" dirty="0"/>
              <a:t> </a:t>
            </a:r>
            <a:r>
              <a:rPr lang="en-US" spc="-155" dirty="0"/>
              <a:t>ratings,</a:t>
            </a:r>
            <a:r>
              <a:rPr lang="en-US" spc="-10" dirty="0"/>
              <a:t> </a:t>
            </a:r>
            <a:r>
              <a:rPr lang="en-US" spc="-55" dirty="0"/>
              <a:t>thereby </a:t>
            </a:r>
            <a:r>
              <a:rPr lang="en-US" spc="-100" dirty="0"/>
              <a:t>increasing</a:t>
            </a:r>
            <a:r>
              <a:rPr lang="en-US" spc="-325" dirty="0"/>
              <a:t> </a:t>
            </a:r>
            <a:r>
              <a:rPr lang="en-US" spc="-110" dirty="0"/>
              <a:t>their</a:t>
            </a:r>
            <a:r>
              <a:rPr lang="en-US" spc="-180" dirty="0"/>
              <a:t> </a:t>
            </a:r>
            <a:r>
              <a:rPr lang="en-US" spc="-10" dirty="0"/>
              <a:t>popularity. The	capacity of	accommodation does not necessarily correlate proportionally with the price. Entire room types are typically the most affordable option available.</a:t>
            </a:r>
          </a:p>
        </p:txBody>
      </p:sp>
    </p:spTree>
    <p:extLst>
      <p:ext uri="{BB962C8B-B14F-4D97-AF65-F5344CB8AC3E}">
        <p14:creationId xmlns:p14="http://schemas.microsoft.com/office/powerpoint/2010/main" val="174821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D685-3F58-4856-B46B-45B73CB918B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4BC1063A-1B76-48D1-8C58-603F0F666DE5}"/>
              </a:ext>
            </a:extLst>
          </p:cNvPr>
          <p:cNvSpPr>
            <a:spLocks noGrp="1"/>
          </p:cNvSpPr>
          <p:nvPr>
            <p:ph type="subTitle" idx="1"/>
          </p:nvPr>
        </p:nvSpPr>
        <p:spPr/>
        <p:txBody>
          <a:bodyPr/>
          <a:lstStyle/>
          <a:p>
            <a:r>
              <a:rPr lang="en-US" b="0" i="0" dirty="0">
                <a:effectLst/>
                <a:latin typeface="Söhne"/>
              </a:rPr>
              <a:t>Reflecting on our past brings clarity, finding peace in the present brings tranquility, and envisioning our future brings purpose.</a:t>
            </a:r>
            <a:endParaRPr lang="en-US" dirty="0"/>
          </a:p>
        </p:txBody>
      </p:sp>
    </p:spTree>
    <p:extLst>
      <p:ext uri="{BB962C8B-B14F-4D97-AF65-F5344CB8AC3E}">
        <p14:creationId xmlns:p14="http://schemas.microsoft.com/office/powerpoint/2010/main" val="41353198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38</TotalTime>
  <Words>394</Words>
  <Application>Microsoft Office PowerPoint</Application>
  <PresentationFormat>Widescreen</PresentationFormat>
  <Paragraphs>28</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Garamond</vt:lpstr>
      <vt:lpstr>Söhne</vt:lpstr>
      <vt:lpstr>Tahoma</vt:lpstr>
      <vt:lpstr>Wingdings</vt:lpstr>
      <vt:lpstr>Organic</vt:lpstr>
      <vt:lpstr>Hotel Aggregator Analysis Using Power BI</vt:lpstr>
      <vt:lpstr>1. Project Overview</vt:lpstr>
      <vt:lpstr>2. Dataset Description:</vt:lpstr>
      <vt:lpstr> 3. Project Objectives </vt:lpstr>
      <vt:lpstr>PowerPoint Presentation</vt:lpstr>
      <vt:lpstr>4.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Using Power BI</dc:title>
  <dc:creator>Shahid Ali</dc:creator>
  <cp:lastModifiedBy>Shahid Ali</cp:lastModifiedBy>
  <cp:revision>5</cp:revision>
  <dcterms:created xsi:type="dcterms:W3CDTF">2024-05-17T04:16:51Z</dcterms:created>
  <dcterms:modified xsi:type="dcterms:W3CDTF">2024-05-17T05:11:48Z</dcterms:modified>
</cp:coreProperties>
</file>